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2"/>
  </p:notesMasterIdLst>
  <p:sldIdLst>
    <p:sldId id="257" r:id="rId2"/>
    <p:sldId id="261" r:id="rId3"/>
    <p:sldId id="260" r:id="rId4"/>
    <p:sldId id="262" r:id="rId5"/>
    <p:sldId id="264" r:id="rId6"/>
    <p:sldId id="263" r:id="rId7"/>
    <p:sldId id="265" r:id="rId8"/>
    <p:sldId id="266" r:id="rId9"/>
    <p:sldId id="267" r:id="rId10"/>
    <p:sldId id="268" r:id="rId11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55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A5A9"/>
    <a:srgbClr val="617D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3D85D3-0019-44A1-A5B8-27ED940177B5}" v="35" dt="2024-12-28T23:16:23.6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40" d="100"/>
          <a:sy n="40" d="100"/>
        </p:scale>
        <p:origin x="2142" y="-204"/>
      </p:cViewPr>
      <p:guideLst>
        <p:guide orient="horz" pos="4055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é Felipe Fick" userId="41ab046440560486" providerId="LiveId" clId="{AE3D85D3-0019-44A1-A5B8-27ED940177B5}"/>
    <pc:docChg chg="modSld">
      <pc:chgData name="José Felipe Fick" userId="41ab046440560486" providerId="LiveId" clId="{AE3D85D3-0019-44A1-A5B8-27ED940177B5}" dt="2024-12-28T23:21:36.299" v="97" actId="2711"/>
      <pc:docMkLst>
        <pc:docMk/>
      </pc:docMkLst>
      <pc:sldChg chg="modSp mod">
        <pc:chgData name="José Felipe Fick" userId="41ab046440560486" providerId="LiveId" clId="{AE3D85D3-0019-44A1-A5B8-27ED940177B5}" dt="2024-12-28T23:21:36.299" v="97" actId="2711"/>
        <pc:sldMkLst>
          <pc:docMk/>
          <pc:sldMk cId="2926925067" sldId="257"/>
        </pc:sldMkLst>
        <pc:spChg chg="mod">
          <ac:chgData name="José Felipe Fick" userId="41ab046440560486" providerId="LiveId" clId="{AE3D85D3-0019-44A1-A5B8-27ED940177B5}" dt="2024-12-28T23:21:36.299" v="97" actId="2711"/>
          <ac:spMkLst>
            <pc:docMk/>
            <pc:sldMk cId="2926925067" sldId="257"/>
            <ac:spMk id="11" creationId="{20918734-25EE-E694-22AE-6251A7D8EF18}"/>
          </ac:spMkLst>
        </pc:spChg>
      </pc:sldChg>
      <pc:sldChg chg="modSp mod">
        <pc:chgData name="José Felipe Fick" userId="41ab046440560486" providerId="LiveId" clId="{AE3D85D3-0019-44A1-A5B8-27ED940177B5}" dt="2024-12-28T23:16:23.648" v="95" actId="1035"/>
        <pc:sldMkLst>
          <pc:docMk/>
          <pc:sldMk cId="3463798090" sldId="268"/>
        </pc:sldMkLst>
        <pc:spChg chg="mod">
          <ac:chgData name="José Felipe Fick" userId="41ab046440560486" providerId="LiveId" clId="{AE3D85D3-0019-44A1-A5B8-27ED940177B5}" dt="2024-12-28T21:21:28.550" v="21" actId="20577"/>
          <ac:spMkLst>
            <pc:docMk/>
            <pc:sldMk cId="3463798090" sldId="268"/>
            <ac:spMk id="6" creationId="{5FE5AC7A-31FB-30E0-B7A1-132F02999204}"/>
          </ac:spMkLst>
        </pc:spChg>
        <pc:spChg chg="mod">
          <ac:chgData name="José Felipe Fick" userId="41ab046440560486" providerId="LiveId" clId="{AE3D85D3-0019-44A1-A5B8-27ED940177B5}" dt="2024-12-28T23:16:23.648" v="95" actId="1035"/>
          <ac:spMkLst>
            <pc:docMk/>
            <pc:sldMk cId="3463798090" sldId="268"/>
            <ac:spMk id="8" creationId="{A1944B4F-03A5-1F72-6DEB-9EE5034A289E}"/>
          </ac:spMkLst>
        </pc:spChg>
        <pc:picChg chg="mod">
          <ac:chgData name="José Felipe Fick" userId="41ab046440560486" providerId="LiveId" clId="{AE3D85D3-0019-44A1-A5B8-27ED940177B5}" dt="2024-12-28T23:16:23.648" v="95" actId="1035"/>
          <ac:picMkLst>
            <pc:docMk/>
            <pc:sldMk cId="3463798090" sldId="268"/>
            <ac:picMk id="1028" creationId="{04636E07-5846-4503-87E0-E0307354FCC1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ECA490-4C13-42F3-8B66-7F9BC52F2943}" type="datetimeFigureOut">
              <a:rPr lang="pt-BR" smtClean="0"/>
              <a:t>28/12/2024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7F545-631C-43EB-A151-65B5024B01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269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D4898-9391-4986-9BD7-BDA8915932E5}" type="datetime1">
              <a:rPr lang="pt-BR" smtClean="0"/>
              <a:t>28/12/2024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5644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C382-C75B-46C4-A9D3-DC00BD000A19}" type="datetime1">
              <a:rPr lang="pt-BR" smtClean="0"/>
              <a:t>28/12/2024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8156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07050-87E2-403D-BB0C-C43492C6DE12}" type="datetime1">
              <a:rPr lang="pt-BR" smtClean="0"/>
              <a:t>28/12/2024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0973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15C36-2F0E-408E-A529-1AE17775FCD1}" type="datetime1">
              <a:rPr lang="pt-BR" smtClean="0"/>
              <a:t>28/12/2024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2121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61ECA-320C-420C-A1FF-7033638BE412}" type="datetime1">
              <a:rPr lang="pt-BR" smtClean="0"/>
              <a:t>28/12/2024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4258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24153-6D1D-4CC1-89E0-CE07A4781708}" type="datetime1">
              <a:rPr lang="pt-BR" smtClean="0"/>
              <a:t>28/12/2024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4282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1F09E-DABA-45CB-8E2B-658B7186D204}" type="datetime1">
              <a:rPr lang="pt-BR" smtClean="0"/>
              <a:t>28/12/2024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6176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3D5F8-652A-4C55-A401-A0D98C584AB7}" type="datetime1">
              <a:rPr lang="pt-BR" smtClean="0"/>
              <a:t>28/12/2024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0109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28E99-6B82-4434-8180-DFFDFEDC7069}" type="datetime1">
              <a:rPr lang="pt-BR" smtClean="0"/>
              <a:t>28/12/2024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3362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AED7-62DB-4116-9BF4-CABC8EBB765A}" type="datetime1">
              <a:rPr lang="pt-BR" smtClean="0"/>
              <a:t>28/12/2024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6819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1B50C-44E3-4E61-9E75-D28A993A6032}" type="datetime1">
              <a:rPr lang="pt-BR" smtClean="0"/>
              <a:t>28/12/2024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5141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6B0E2E-FA75-47E6-90B1-6345BC0DE5F9}" type="datetime1">
              <a:rPr lang="pt-BR" smtClean="0"/>
              <a:t>28/12/2024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pt-BR"/>
              <a:t>Gatos: O Encanto por Trás dos Bigodes - José Felipe Fick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B0E8A2-A294-4E06-ABDD-3DC8ECB4B0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7975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lipe-888/prompts-recipe-to-create-a-ebook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0BBDB4-E291-6985-5F3D-0D3646254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5416B11-2C29-2D06-3B5E-9B74AC64993D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9AA5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Gato cinza com olhos verdes&#10;&#10;Descrição gerada automaticamente">
            <a:extLst>
              <a:ext uri="{FF2B5EF4-FFF2-40B4-BE49-F238E27FC236}">
                <a16:creationId xmlns:a16="http://schemas.microsoft.com/office/drawing/2014/main" id="{2C1D66EB-5469-6717-70C5-572007BDD1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28"/>
          <a:stretch/>
        </p:blipFill>
        <p:spPr>
          <a:xfrm>
            <a:off x="0" y="3308684"/>
            <a:ext cx="9601200" cy="9492916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13C33648-A5D4-B914-A6AE-5E1B99FF5B19}"/>
              </a:ext>
            </a:extLst>
          </p:cNvPr>
          <p:cNvSpPr txBox="1"/>
          <p:nvPr/>
        </p:nvSpPr>
        <p:spPr>
          <a:xfrm>
            <a:off x="280164" y="513347"/>
            <a:ext cx="897555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Cooper Black" panose="0208090404030B020404" pitchFamily="18" charset="0"/>
              </a:rPr>
              <a:t>Gatos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0918734-25EE-E694-22AE-6251A7D8EF18}"/>
              </a:ext>
            </a:extLst>
          </p:cNvPr>
          <p:cNvSpPr txBox="1"/>
          <p:nvPr/>
        </p:nvSpPr>
        <p:spPr>
          <a:xfrm>
            <a:off x="1279358" y="3143250"/>
            <a:ext cx="724988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Franklin Gothic Medium Cond" panose="020B0606030402020204" pitchFamily="34" charset="0"/>
              </a:rPr>
              <a:t>O Encanto por Trás dos Bigodes</a:t>
            </a:r>
            <a:endParaRPr lang="pt-BR" sz="4800" dirty="0"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Franklin Gothic Medium Cond" panose="020B0606030402020204" pitchFamily="34" charset="0"/>
            </a:endParaRPr>
          </a:p>
          <a:p>
            <a:endParaRPr lang="pt-BR" sz="2000" dirty="0"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26925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4B42D-C429-5784-F2E5-C58B78E10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B6670286-7CEB-D644-B90B-D0ED5354BE2F}"/>
              </a:ext>
            </a:extLst>
          </p:cNvPr>
          <p:cNvSpPr/>
          <p:nvPr/>
        </p:nvSpPr>
        <p:spPr>
          <a:xfrm>
            <a:off x="808428" y="11516555"/>
            <a:ext cx="7988690" cy="461665"/>
          </a:xfrm>
          <a:prstGeom prst="rect">
            <a:avLst/>
          </a:prstGeom>
          <a:gradFill>
            <a:gsLst>
              <a:gs pos="0">
                <a:schemeClr val="bg1"/>
              </a:gs>
              <a:gs pos="74000">
                <a:srgbClr val="9AA5A9"/>
              </a:gs>
              <a:gs pos="83000">
                <a:srgbClr val="9AA5A9"/>
              </a:gs>
              <a:gs pos="100000">
                <a:srgbClr val="9AA5A9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F0DD322-C6B7-0069-E8F1-B62241D648DB}"/>
              </a:ext>
            </a:extLst>
          </p:cNvPr>
          <p:cNvSpPr txBox="1"/>
          <p:nvPr/>
        </p:nvSpPr>
        <p:spPr>
          <a:xfrm>
            <a:off x="1010460" y="2550422"/>
            <a:ext cx="7588108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Este Ebook foi gerado por IA e diagramado por humano. O passo a passo se encontra no meu GitHub.</a:t>
            </a:r>
          </a:p>
          <a:p>
            <a:pPr algn="just">
              <a:spcAft>
                <a:spcPts val="1200"/>
              </a:spcAft>
            </a:pPr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Este conteúdo foi gerado com fins didáticos e não foi realizada uma validação cuidadosa humana, podendo conter erros gerados por IA.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BEC38B4-3703-8FB8-25CF-7E4DB7E528D2}"/>
              </a:ext>
            </a:extLst>
          </p:cNvPr>
          <p:cNvSpPr/>
          <p:nvPr/>
        </p:nvSpPr>
        <p:spPr>
          <a:xfrm rot="5400000">
            <a:off x="-73572" y="882000"/>
            <a:ext cx="1908000" cy="144000"/>
          </a:xfrm>
          <a:prstGeom prst="rect">
            <a:avLst/>
          </a:prstGeom>
          <a:gradFill>
            <a:gsLst>
              <a:gs pos="0">
                <a:schemeClr val="bg1"/>
              </a:gs>
              <a:gs pos="74000">
                <a:srgbClr val="9AA5A9"/>
              </a:gs>
              <a:gs pos="83000">
                <a:srgbClr val="9AA5A9"/>
              </a:gs>
              <a:gs pos="100000">
                <a:srgbClr val="9AA5A9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FE5AC7A-31FB-30E0-B7A1-132F02999204}"/>
              </a:ext>
            </a:extLst>
          </p:cNvPr>
          <p:cNvSpPr txBox="1"/>
          <p:nvPr/>
        </p:nvSpPr>
        <p:spPr>
          <a:xfrm>
            <a:off x="1010460" y="963450"/>
            <a:ext cx="7588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Obrigado por ler até aqui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F2CD586-2FF5-91CD-496E-CD565717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10</a:t>
            </a:fld>
            <a:endParaRPr lang="pt-BR"/>
          </a:p>
        </p:txBody>
      </p:sp>
      <p:pic>
        <p:nvPicPr>
          <p:cNvPr id="1028" name="Picture 4" descr="GitHub logo - minimal Octocat | Fundo de linkedin">
            <a:extLst>
              <a:ext uri="{FF2B5EF4-FFF2-40B4-BE49-F238E27FC236}">
                <a16:creationId xmlns:a16="http://schemas.microsoft.com/office/drawing/2014/main" id="{04636E07-5846-4503-87E0-E0307354F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6121" y="5765878"/>
            <a:ext cx="1888958" cy="188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1944B4F-03A5-1F72-6DEB-9EE5034A289E}"/>
              </a:ext>
            </a:extLst>
          </p:cNvPr>
          <p:cNvSpPr txBox="1"/>
          <p:nvPr/>
        </p:nvSpPr>
        <p:spPr>
          <a:xfrm>
            <a:off x="1479884" y="7524533"/>
            <a:ext cx="664143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https://github.com/Felipe-888/prompts-recipe-to-create-a-ebook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A25E1BF-3242-2734-B6D3-3B34F23C892D}"/>
              </a:ext>
            </a:extLst>
          </p:cNvPr>
          <p:cNvSpPr txBox="1"/>
          <p:nvPr/>
        </p:nvSpPr>
        <p:spPr>
          <a:xfrm>
            <a:off x="880428" y="11516554"/>
            <a:ext cx="7969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Autor: José Felipe Fick</a:t>
            </a:r>
          </a:p>
        </p:txBody>
      </p:sp>
    </p:spTree>
    <p:extLst>
      <p:ext uri="{BB962C8B-B14F-4D97-AF65-F5344CB8AC3E}">
        <p14:creationId xmlns:p14="http://schemas.microsoft.com/office/powerpoint/2010/main" val="3463798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71E858-A642-E469-1D45-443F95925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 descr="Gato deitado em cima de uma superfície branca&#10;&#10;Descrição gerada automaticamente">
            <a:extLst>
              <a:ext uri="{FF2B5EF4-FFF2-40B4-BE49-F238E27FC236}">
                <a16:creationId xmlns:a16="http://schemas.microsoft.com/office/drawing/2014/main" id="{91B3BEDE-1CFD-58D3-07E4-0ED1E5398D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</a:extLst>
          </a:blip>
          <a:srcRect t="13734" b="13734"/>
          <a:stretch/>
        </p:blipFill>
        <p:spPr>
          <a:xfrm>
            <a:off x="0" y="5837800"/>
            <a:ext cx="9601200" cy="69638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BE11846D-8905-8B02-0949-799B362543C7}"/>
              </a:ext>
            </a:extLst>
          </p:cNvPr>
          <p:cNvSpPr txBox="1"/>
          <p:nvPr/>
        </p:nvSpPr>
        <p:spPr>
          <a:xfrm>
            <a:off x="1010460" y="2825146"/>
            <a:ext cx="75881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Os gatos sempre exerceram um fascínio irresistível sobre os humanos. Desde a sua domesticação, há mais de 9.000 anos, eles conquistaram corações ao redor do mundo com sua combinação de elegância, independência e mistério. Seja através de seus passos silenciosos, seus olhares penetrantes ou o carinho inesperado, os gatos representam uma conexão especial entre o selvagem e o doméstico.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AD1E3C1-B20E-78EC-B4D9-5F09EFC56B60}"/>
              </a:ext>
            </a:extLst>
          </p:cNvPr>
          <p:cNvSpPr txBox="1"/>
          <p:nvPr/>
        </p:nvSpPr>
        <p:spPr>
          <a:xfrm>
            <a:off x="1010460" y="998540"/>
            <a:ext cx="7588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O Fascínio dos Felinos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D5BF919-7945-B972-CC25-F77514062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2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15038B54-8D6A-CA62-EA17-B0EE0966EA03}"/>
              </a:ext>
            </a:extLst>
          </p:cNvPr>
          <p:cNvSpPr/>
          <p:nvPr/>
        </p:nvSpPr>
        <p:spPr>
          <a:xfrm rot="5400000">
            <a:off x="-73572" y="882000"/>
            <a:ext cx="1908000" cy="144000"/>
          </a:xfrm>
          <a:prstGeom prst="rect">
            <a:avLst/>
          </a:prstGeom>
          <a:gradFill>
            <a:gsLst>
              <a:gs pos="0">
                <a:schemeClr val="bg1"/>
              </a:gs>
              <a:gs pos="74000">
                <a:srgbClr val="9AA5A9"/>
              </a:gs>
              <a:gs pos="83000">
                <a:srgbClr val="9AA5A9"/>
              </a:gs>
              <a:gs pos="100000">
                <a:srgbClr val="9AA5A9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298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1ABCA7-7503-629D-C99F-A3C53D9D3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2B63129-4F20-C9C0-9019-C8A1CFD29395}"/>
              </a:ext>
            </a:extLst>
          </p:cNvPr>
          <p:cNvSpPr txBox="1"/>
          <p:nvPr/>
        </p:nvSpPr>
        <p:spPr>
          <a:xfrm>
            <a:off x="1010460" y="2550422"/>
            <a:ext cx="7588108" cy="880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Anatomia e Habilidades Incríveis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Os gatos são criaturas incrivelmente adaptáveis. Sua anatomia é projetada para agilidade: patas traseiras fortes permitem saltos surpreendentes, enquanto suas garras retráteis proporcionam precisão em escaladas e caças. Sua coluna flexível é um dos segredos por trás de suas acrobacias impressionantes.</a:t>
            </a: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A Importância dos Bigodes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Os bigodes, ou vibrissas, são sensores incríveis que ajudam os gatos a navegar em ambientes complexos. Sensíveis a movimentos de ar, eles fornecem informações detalhadas sobre espaços e objetos ao redor, tornando os gatos mestres em se mover no escuro ou em áreas apertadas.</a:t>
            </a: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Comportamentos Típicos: O que Eles Significam?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Os gatos se comunicam de maneira sutil. Uma cauda levantada indica confiança e felicidade, enquanto orelhas para trás sugerem alerta ou desconforto. Entender esses sinais é essencial para construir um vínculo forte.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15DAE69-982B-4071-81DB-2FA114E26619}"/>
              </a:ext>
            </a:extLst>
          </p:cNvPr>
          <p:cNvSpPr/>
          <p:nvPr/>
        </p:nvSpPr>
        <p:spPr>
          <a:xfrm rot="5400000">
            <a:off x="-73572" y="882000"/>
            <a:ext cx="1908000" cy="144000"/>
          </a:xfrm>
          <a:prstGeom prst="rect">
            <a:avLst/>
          </a:prstGeom>
          <a:gradFill>
            <a:gsLst>
              <a:gs pos="0">
                <a:schemeClr val="bg1"/>
              </a:gs>
              <a:gs pos="74000">
                <a:srgbClr val="9AA5A9"/>
              </a:gs>
              <a:gs pos="83000">
                <a:srgbClr val="9AA5A9"/>
              </a:gs>
              <a:gs pos="100000">
                <a:srgbClr val="9AA5A9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2FC30DF-48E6-9C77-F822-1C5396AF9072}"/>
              </a:ext>
            </a:extLst>
          </p:cNvPr>
          <p:cNvSpPr txBox="1"/>
          <p:nvPr/>
        </p:nvSpPr>
        <p:spPr>
          <a:xfrm>
            <a:off x="1010460" y="963450"/>
            <a:ext cx="7588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Características Únicas dos Gatos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A05144B-EF01-1DB5-DEFD-AFCEDADCD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0307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05843-A649-6DC5-9669-F666322DA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F860B946-3FAD-EE67-5A65-AB8658D3F275}"/>
              </a:ext>
            </a:extLst>
          </p:cNvPr>
          <p:cNvSpPr txBox="1"/>
          <p:nvPr/>
        </p:nvSpPr>
        <p:spPr>
          <a:xfrm>
            <a:off x="1010460" y="2550422"/>
            <a:ext cx="7588108" cy="8063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Como Escolher o Gato Ideal para Você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Antes de adotar, considere seu estilo de vida. Filhotes exigem mais atenção e energia, enquanto gatos adultos geralmente são mais tranquilos. Raças específicas, como o Siamês ou o Maine </a:t>
            </a:r>
            <a:r>
              <a:rPr lang="pt-B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Coon</a:t>
            </a: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, possuem temperamentos únicos que podem se alinhar melhor à sua rotina.</a:t>
            </a: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Preparando sua Casa para um Felino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Crie um espaço seguro e confortável. Ofereça </a:t>
            </a:r>
            <a:r>
              <a:rPr lang="pt-B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arranhadores</a:t>
            </a: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, brinquedos e lugares altos para que seu gato possa explorar e relaxar. Certifique-se de que substâncias tóxicas estejam fora de alcance.</a:t>
            </a: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Cuidados Básicos: Alimentação, Higiene e Saúde</a:t>
            </a:r>
          </a:p>
          <a:p>
            <a:pPr algn="just">
              <a:spcAft>
                <a:spcPts val="1200"/>
              </a:spcAft>
            </a:pP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Uma dieta equilibrada é fundamental para a saúde do seu gato. Escovações regulares ajudam a controlar a queda de pelos, e visitas ao veterinário garantem prevenção de doenças comuns.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9FB0034-0C56-8232-A462-C3E8A91C3F02}"/>
              </a:ext>
            </a:extLst>
          </p:cNvPr>
          <p:cNvSpPr/>
          <p:nvPr/>
        </p:nvSpPr>
        <p:spPr>
          <a:xfrm rot="5400000">
            <a:off x="-73572" y="882000"/>
            <a:ext cx="1908000" cy="144000"/>
          </a:xfrm>
          <a:prstGeom prst="rect">
            <a:avLst/>
          </a:prstGeom>
          <a:gradFill>
            <a:gsLst>
              <a:gs pos="0">
                <a:schemeClr val="bg1"/>
              </a:gs>
              <a:gs pos="74000">
                <a:srgbClr val="9AA5A9"/>
              </a:gs>
              <a:gs pos="83000">
                <a:srgbClr val="9AA5A9"/>
              </a:gs>
              <a:gs pos="100000">
                <a:srgbClr val="9AA5A9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6C602B2-DAE8-6A01-BBA1-E2EFAE603928}"/>
              </a:ext>
            </a:extLst>
          </p:cNvPr>
          <p:cNvSpPr txBox="1"/>
          <p:nvPr/>
        </p:nvSpPr>
        <p:spPr>
          <a:xfrm>
            <a:off x="1010460" y="963450"/>
            <a:ext cx="7588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A Vida com um Gato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19769A6-CEA0-97FC-EF92-481AA4CA8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2952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7E236F-A602-CCA9-B34F-243174642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74681170-339D-EDE0-A3BC-988CB7FF33C7}"/>
              </a:ext>
            </a:extLst>
          </p:cNvPr>
          <p:cNvSpPr txBox="1"/>
          <p:nvPr/>
        </p:nvSpPr>
        <p:spPr>
          <a:xfrm>
            <a:off x="1010460" y="2550422"/>
            <a:ext cx="7588108" cy="7694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Por que os Gatos Ronronam?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O ronronar pode indicar contentamento, mas também é usado como um mecanismo de autoconsolo em situações de dor ou stress. Esse som único também possui frequências que podem promover a cura e relaxamento.</a:t>
            </a: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Comunicação Felina: Sons, Posturas e Expressões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Os gatos emitem uma variedade de sons, desde miados suaves até silvos incisivos. Cada som tem um propósito, seja para chamar atenção ou expressar desconforto. Observe também suas posturas, como o arqueamento das costas, que indica defesa.</a:t>
            </a: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A Complexidade do "Território" para os Gatos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Gatos são extremamente territoriais. Eles marcam espaços com feromônios, esfregando o rosto em superfícies. Respeitar esses limites ajuda a reduzir o stress.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D963B7D-727B-78AB-EA79-C41F7477D826}"/>
              </a:ext>
            </a:extLst>
          </p:cNvPr>
          <p:cNvSpPr/>
          <p:nvPr/>
        </p:nvSpPr>
        <p:spPr>
          <a:xfrm rot="5400000">
            <a:off x="-73572" y="882000"/>
            <a:ext cx="1908000" cy="144000"/>
          </a:xfrm>
          <a:prstGeom prst="rect">
            <a:avLst/>
          </a:prstGeom>
          <a:gradFill>
            <a:gsLst>
              <a:gs pos="0">
                <a:schemeClr val="bg1"/>
              </a:gs>
              <a:gs pos="74000">
                <a:srgbClr val="9AA5A9"/>
              </a:gs>
              <a:gs pos="83000">
                <a:srgbClr val="9AA5A9"/>
              </a:gs>
              <a:gs pos="100000">
                <a:srgbClr val="9AA5A9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58BD7DB-E3D4-129E-C3FB-E13CB5967448}"/>
              </a:ext>
            </a:extLst>
          </p:cNvPr>
          <p:cNvSpPr txBox="1"/>
          <p:nvPr/>
        </p:nvSpPr>
        <p:spPr>
          <a:xfrm>
            <a:off x="1010460" y="963450"/>
            <a:ext cx="7782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Segredos do Comportamento Felino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A1C98B7-30B9-5ECF-6AD9-F35AD06A1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22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BADA-C3FB-8B50-8842-AB8CD977D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4A550F79-BD9B-1E84-63FF-BAB3037990DF}"/>
              </a:ext>
            </a:extLst>
          </p:cNvPr>
          <p:cNvSpPr txBox="1"/>
          <p:nvPr/>
        </p:nvSpPr>
        <p:spPr>
          <a:xfrm>
            <a:off x="1010460" y="2550422"/>
            <a:ext cx="7588108" cy="7694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O Simbolismo dos Gatos em Diferentes Culturas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No Egito Antigo, os gatos eram venerados como sagrados. Na Idade Média, eles foram injustamente associados à bruxaria. Hoje, eles simbolizam independência e mistério em várias culturas.</a:t>
            </a: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Gatos Famosos na História e na Ficção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Quem não conhece o Gato de Botas ou o enigmático Gato de Cheshire? Além deles, gatos reais, como o </a:t>
            </a:r>
            <a:r>
              <a:rPr lang="pt-B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Grumpy</a:t>
            </a: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Cat</a:t>
            </a: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, tornaram-se ícones culturais.</a:t>
            </a: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Mitos e Verdades sobre os Felinos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É verdade que gatos sempre caem de pé? Nem sempre, mas eles possuem um reflexo incrível que aumenta as chances. E não, gatos pretos não trazem azar!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6A2AB34-82C3-009F-2DB7-4E08517A510D}"/>
              </a:ext>
            </a:extLst>
          </p:cNvPr>
          <p:cNvSpPr/>
          <p:nvPr/>
        </p:nvSpPr>
        <p:spPr>
          <a:xfrm rot="5400000">
            <a:off x="-73572" y="882000"/>
            <a:ext cx="1908000" cy="144000"/>
          </a:xfrm>
          <a:prstGeom prst="rect">
            <a:avLst/>
          </a:prstGeom>
          <a:gradFill>
            <a:gsLst>
              <a:gs pos="0">
                <a:schemeClr val="bg1"/>
              </a:gs>
              <a:gs pos="74000">
                <a:srgbClr val="9AA5A9"/>
              </a:gs>
              <a:gs pos="83000">
                <a:srgbClr val="9AA5A9"/>
              </a:gs>
              <a:gs pos="100000">
                <a:srgbClr val="9AA5A9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00866FC-E4FD-B37A-A5F0-66F7BB7A6E4F}"/>
              </a:ext>
            </a:extLst>
          </p:cNvPr>
          <p:cNvSpPr txBox="1"/>
          <p:nvPr/>
        </p:nvSpPr>
        <p:spPr>
          <a:xfrm>
            <a:off x="1010460" y="963450"/>
            <a:ext cx="7588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Lendas e Curiosidades sobre Gatos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53A1404-B299-82E7-2AF7-7858785B9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2068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ABB9CE-DFD5-20B5-1B48-C54400209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0D415321-F263-E0DF-4AEE-44C2E3EECA2B}"/>
              </a:ext>
            </a:extLst>
          </p:cNvPr>
          <p:cNvSpPr txBox="1"/>
          <p:nvPr/>
        </p:nvSpPr>
        <p:spPr>
          <a:xfrm>
            <a:off x="1010460" y="2550422"/>
            <a:ext cx="7588108" cy="7201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Dicas para Entender e Respeitar Seu Gato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Gatos valorizam a autonomia. Dê espaço quando necessário e crie rotinas que respeitem seu ritmo.</a:t>
            </a: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Como Brincar e Estimular Seu Felino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Brinquedos interativos, como varinhas com penas, estimulam o instinto de caça e promovem exercício. Brincadeiras ajudam a fortalecer o laço entre vocês.</a:t>
            </a: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A Importância da Paciência e do Amor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Cada gato tem sua própria personalidade. Ser paciente e oferecer amor incondicional são fundamentais para uma convivência harmoniosa.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D1B918F-C839-BDDA-DD01-DA51A73CDA53}"/>
              </a:ext>
            </a:extLst>
          </p:cNvPr>
          <p:cNvSpPr/>
          <p:nvPr/>
        </p:nvSpPr>
        <p:spPr>
          <a:xfrm rot="5400000">
            <a:off x="-73572" y="882000"/>
            <a:ext cx="1908000" cy="144000"/>
          </a:xfrm>
          <a:prstGeom prst="rect">
            <a:avLst/>
          </a:prstGeom>
          <a:gradFill>
            <a:gsLst>
              <a:gs pos="0">
                <a:schemeClr val="bg1"/>
              </a:gs>
              <a:gs pos="74000">
                <a:srgbClr val="9AA5A9"/>
              </a:gs>
              <a:gs pos="83000">
                <a:srgbClr val="9AA5A9"/>
              </a:gs>
              <a:gs pos="100000">
                <a:srgbClr val="9AA5A9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66A8A7F-8D55-2E3D-22F4-2221A68BFEC8}"/>
              </a:ext>
            </a:extLst>
          </p:cNvPr>
          <p:cNvSpPr txBox="1"/>
          <p:nvPr/>
        </p:nvSpPr>
        <p:spPr>
          <a:xfrm>
            <a:off x="1010460" y="963450"/>
            <a:ext cx="7588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Construindo um Vínculo Duradouro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45DA51F-AABC-E03E-07C1-FC8041500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84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2B7740-D968-C184-42BB-C59E7C247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Gato deitado com os olhos fechados&#10;&#10;Descrição gerada automaticamente">
            <a:extLst>
              <a:ext uri="{FF2B5EF4-FFF2-40B4-BE49-F238E27FC236}">
                <a16:creationId xmlns:a16="http://schemas.microsoft.com/office/drawing/2014/main" id="{99E72F29-6E36-E5EB-0E69-B415FD258A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</a:extLst>
          </a:blip>
          <a:srcRect t="9753" b="9753"/>
          <a:stretch/>
        </p:blipFill>
        <p:spPr>
          <a:xfrm>
            <a:off x="0" y="5133470"/>
            <a:ext cx="9601200" cy="7728378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0DC0F55-71D6-AA99-41B7-1B2603D5A12D}"/>
              </a:ext>
            </a:extLst>
          </p:cNvPr>
          <p:cNvSpPr/>
          <p:nvPr/>
        </p:nvSpPr>
        <p:spPr>
          <a:xfrm rot="5400000">
            <a:off x="-73572" y="882000"/>
            <a:ext cx="1908000" cy="144000"/>
          </a:xfrm>
          <a:prstGeom prst="rect">
            <a:avLst/>
          </a:prstGeom>
          <a:gradFill>
            <a:gsLst>
              <a:gs pos="0">
                <a:schemeClr val="bg1"/>
              </a:gs>
              <a:gs pos="74000">
                <a:srgbClr val="9AA5A9"/>
              </a:gs>
              <a:gs pos="83000">
                <a:srgbClr val="9AA5A9"/>
              </a:gs>
              <a:gs pos="100000">
                <a:srgbClr val="9AA5A9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8DC9EC4-5C18-9F6B-4661-36FAB8A5DF52}"/>
              </a:ext>
            </a:extLst>
          </p:cNvPr>
          <p:cNvSpPr txBox="1"/>
          <p:nvPr/>
        </p:nvSpPr>
        <p:spPr>
          <a:xfrm>
            <a:off x="1010460" y="963450"/>
            <a:ext cx="7588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O Encanto Eterno dos Bigodes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F292099-2DAB-32C0-0544-84DCD1BD7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8</a:t>
            </a:fld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7483C5B-4B0F-20F0-2266-A80056C21CDB}"/>
              </a:ext>
            </a:extLst>
          </p:cNvPr>
          <p:cNvSpPr txBox="1"/>
          <p:nvPr/>
        </p:nvSpPr>
        <p:spPr>
          <a:xfrm>
            <a:off x="1010460" y="2825146"/>
            <a:ext cx="75881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Conviver com um gato é um privilégio que enriquece a vida de maneiras inesperadas. Esses pequenos companheiros nos ensinam a apreciar os momentos de tranquilidade, a valorizar a comunicação silenciosa e a abraçar o mistério da natureza. Que os bigodes continuem nos encantando e nos conectando ao maravilhoso mundo dos felinos.</a:t>
            </a:r>
          </a:p>
        </p:txBody>
      </p:sp>
    </p:spTree>
    <p:extLst>
      <p:ext uri="{BB962C8B-B14F-4D97-AF65-F5344CB8AC3E}">
        <p14:creationId xmlns:p14="http://schemas.microsoft.com/office/powerpoint/2010/main" val="3287721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A7A6F-949C-AFD2-CF96-3FF7B16BB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Gato deitado em cima de uma superfície branca&#10;&#10;Descrição gerada automaticamente com confiança média">
            <a:extLst>
              <a:ext uri="{FF2B5EF4-FFF2-40B4-BE49-F238E27FC236}">
                <a16:creationId xmlns:a16="http://schemas.microsoft.com/office/drawing/2014/main" id="{09787E9E-4A52-A0AF-E69E-709D9D79B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200400"/>
            <a:ext cx="9601200" cy="96012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0FEC421D-AA7F-B8F5-CC82-6E0468F156DD}"/>
              </a:ext>
            </a:extLst>
          </p:cNvPr>
          <p:cNvSpPr txBox="1"/>
          <p:nvPr/>
        </p:nvSpPr>
        <p:spPr>
          <a:xfrm>
            <a:off x="1010460" y="2550422"/>
            <a:ext cx="7588108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Crie brinquedos caseiros com caixas de papelão ou novelos de lã.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Experimente esconder petiscos em locais seguros para estimular a curiosidade do seu gato.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Problemas de Saúde Comuns: Vômitos frequentes, perda de apetite ou comportamento apático são sinais de alerta. Consulte um veterinário imediatamente.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7087B46-A9EE-652F-D520-1E851A2C8300}"/>
              </a:ext>
            </a:extLst>
          </p:cNvPr>
          <p:cNvSpPr/>
          <p:nvPr/>
        </p:nvSpPr>
        <p:spPr>
          <a:xfrm rot="5400000">
            <a:off x="-73572" y="882000"/>
            <a:ext cx="1908000" cy="144000"/>
          </a:xfrm>
          <a:prstGeom prst="rect">
            <a:avLst/>
          </a:prstGeom>
          <a:gradFill>
            <a:gsLst>
              <a:gs pos="0">
                <a:schemeClr val="bg1"/>
              </a:gs>
              <a:gs pos="74000">
                <a:srgbClr val="9AA5A9"/>
              </a:gs>
              <a:gs pos="83000">
                <a:srgbClr val="9AA5A9"/>
              </a:gs>
              <a:gs pos="100000">
                <a:srgbClr val="9AA5A9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EDC5190-249D-53AB-89B1-78125DF736BD}"/>
              </a:ext>
            </a:extLst>
          </p:cNvPr>
          <p:cNvSpPr txBox="1"/>
          <p:nvPr/>
        </p:nvSpPr>
        <p:spPr>
          <a:xfrm>
            <a:off x="1010460" y="963450"/>
            <a:ext cx="7588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Dicas Práticas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0418198-CA96-B50D-6580-9F5BC9226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0E8A2-A294-4E06-ABDD-3DC8ECB4B008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05049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724</TotalTime>
  <Words>892</Words>
  <Application>Microsoft Office PowerPoint</Application>
  <PresentationFormat>Papel A3 (297 x 420 mm)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Calibri Light</vt:lpstr>
      <vt:lpstr>Cooper Black</vt:lpstr>
      <vt:lpstr>Franklin Gothic Medium Cond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José Felipe Fick</dc:creator>
  <cp:lastModifiedBy>José Felipe Fick</cp:lastModifiedBy>
  <cp:revision>21</cp:revision>
  <dcterms:created xsi:type="dcterms:W3CDTF">2024-12-25T20:34:41Z</dcterms:created>
  <dcterms:modified xsi:type="dcterms:W3CDTF">2024-12-28T23:21:47Z</dcterms:modified>
</cp:coreProperties>
</file>

<file path=docProps/thumbnail.jpeg>
</file>